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 id="261" r:id="rId15"/>
    <p:sldId id="262" r:id="rId16"/>
  </p:sldIdLst>
  <p:sldSz cy="10058400" cx="7772400"/>
  <p:notesSz cx="6858000" cy="9144000"/>
  <p:embeddedFontLst>
    <p:embeddedFont>
      <p:font typeface="Halant"/>
      <p:regular r:id="rId17"/>
      <p:bold r:id="rId18"/>
    </p:embeddedFont>
    <p:embeddedFont>
      <p:font typeface="Inter SemiBold"/>
      <p:regular r:id="rId19"/>
      <p:bold r:id="rId20"/>
      <p:italic r:id="rId21"/>
      <p:boldItalic r:id="rId22"/>
    </p:embeddedFont>
    <p:embeddedFont>
      <p:font typeface="Inter"/>
      <p:regular r:id="rId23"/>
      <p:bold r:id="rId24"/>
      <p:italic r:id="rId25"/>
      <p:boldItalic r:id="rId26"/>
    </p:embeddedFont>
    <p:embeddedFont>
      <p:font typeface="Plus Jakarta Sans"/>
      <p:regular r:id="rId27"/>
      <p:bold r:id="rId28"/>
      <p:italic r:id="rId29"/>
      <p:boldItalic r:id="rId30"/>
    </p:embeddedFont>
    <p:embeddedFont>
      <p:font typeface="Plus Jakarta Sans Medium"/>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6C82753-39E5-4CA5-BF6C-7E5654307FEB}">
  <a:tblStyle styleId="{A6C82753-39E5-4CA5-BF6C-7E5654307FEB}"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86E5B5F-E604-4E60-ADC2-C0505E595DA1}"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fntdata"/><Relationship Id="rId22" Type="http://schemas.openxmlformats.org/officeDocument/2006/relationships/font" Target="fonts/InterSemiBold-boldItalic.fntdata"/><Relationship Id="rId21" Type="http://schemas.openxmlformats.org/officeDocument/2006/relationships/font" Target="fonts/InterSemiBold-italic.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Inter-boldItalic.fntdata"/><Relationship Id="rId25" Type="http://schemas.openxmlformats.org/officeDocument/2006/relationships/font" Target="fonts/Inter-italic.fntdata"/><Relationship Id="rId28" Type="http://schemas.openxmlformats.org/officeDocument/2006/relationships/font" Target="fonts/PlusJakartaSans-bold.fntdata"/><Relationship Id="rId27" Type="http://schemas.openxmlformats.org/officeDocument/2006/relationships/font" Target="fonts/PlusJakarta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italic.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PlusJakartaSansMedium-regular.fntdata"/><Relationship Id="rId30" Type="http://schemas.openxmlformats.org/officeDocument/2006/relationships/font" Target="fonts/PlusJakartaSans-boldItalic.fntdata"/><Relationship Id="rId11" Type="http://schemas.openxmlformats.org/officeDocument/2006/relationships/slide" Target="slides/slide2.xml"/><Relationship Id="rId33" Type="http://schemas.openxmlformats.org/officeDocument/2006/relationships/font" Target="fonts/PlusJakartaSansMedium-italic.fntdata"/><Relationship Id="rId10" Type="http://schemas.openxmlformats.org/officeDocument/2006/relationships/slide" Target="slides/slide1.xml"/><Relationship Id="rId32" Type="http://schemas.openxmlformats.org/officeDocument/2006/relationships/font" Target="fonts/PlusJakartaSansMedium-bold.fntdata"/><Relationship Id="rId13" Type="http://schemas.openxmlformats.org/officeDocument/2006/relationships/slide" Target="slides/slide4.xml"/><Relationship Id="rId12" Type="http://schemas.openxmlformats.org/officeDocument/2006/relationships/slide" Target="slides/slide3.xml"/><Relationship Id="rId34" Type="http://schemas.openxmlformats.org/officeDocument/2006/relationships/font" Target="fonts/PlusJakartaSansMedium-boldItalic.fntdata"/><Relationship Id="rId15" Type="http://schemas.openxmlformats.org/officeDocument/2006/relationships/slide" Target="slides/slide6.xml"/><Relationship Id="rId14" Type="http://schemas.openxmlformats.org/officeDocument/2006/relationships/slide" Target="slides/slide5.xml"/><Relationship Id="rId17" Type="http://schemas.openxmlformats.org/officeDocument/2006/relationships/font" Target="fonts/Halant-regular.fntdata"/><Relationship Id="rId16" Type="http://schemas.openxmlformats.org/officeDocument/2006/relationships/slide" Target="slides/slide7.xml"/><Relationship Id="rId19" Type="http://schemas.openxmlformats.org/officeDocument/2006/relationships/font" Target="fonts/InterSemiBold-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1b0947e5b6_0_3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1b0947e5b6_0_3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4ed63a578e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4ed63a578e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34ed63a578e_0_1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34ed63a578e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34ed63a578e_0_2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34ed63a578e_0_2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34ed63a578e_0_2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34ed63a578e_0_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4ed63a578e_0_3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34ed63a578e_0_3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34ed63a578e_0_4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34ed63a578e_0_4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46" name="Google Shape;14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47" name="Google Shape;14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0" name="Google Shape;15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3" name="Google Shape;15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54" name="Google Shape;15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7" name="Google Shape;15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8" name="Google Shape;15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9" name="Google Shape;15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62" name="Google Shape;16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65" name="Google Shape;16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66" name="Google Shape;16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69" name="Google Shape;16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73" name="Google Shape;17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74" name="Google Shape;17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75" name="Google Shape;17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78" name="Google Shape;17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81" name="Google Shape;18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82" name="Google Shape;18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1.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42" name="Google Shape;14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43" name="Google Shape;14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hyperlink" Target="https://history.state.gov/milestones/1937-1945/potsdam-con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hyperlink" Target="https://education.cfr.org/learn/timeline/history-nuclear-proliferation" TargetMode="External"/><Relationship Id="rId6" Type="http://schemas.openxmlformats.org/officeDocument/2006/relationships/hyperlink" Target="https://sites.libraries.uta.edu/ettahulme/image/20113071" TargetMode="External"/><Relationship Id="rId7" Type="http://schemas.openxmlformats.org/officeDocument/2006/relationships/hyperlink" Target="https://ourworldindata.org/grapher/number-of-nuclear-weapons-tests?time=earliest..2022"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hyperlink" Target="https://smallnotes.internal.lib.virginia.edu/wp-content/uploads/2015/01/Siebel_Eyes-on-Formosa1.jp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Onset of the Cold War</a:t>
            </a:r>
            <a:endParaRPr sz="1500">
              <a:latin typeface="Inter"/>
              <a:ea typeface="Inter"/>
              <a:cs typeface="Inter"/>
              <a:sym typeface="Inter"/>
            </a:endParaRPr>
          </a:p>
        </p:txBody>
      </p:sp>
      <p:pic>
        <p:nvPicPr>
          <p:cNvPr id="190" name="Google Shape;190;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1" name="Google Shape;191;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2" name="Google Shape;192;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93" name="Google Shape;193;p49"/>
          <p:cNvGraphicFramePr/>
          <p:nvPr/>
        </p:nvGraphicFramePr>
        <p:xfrm>
          <a:off x="351288" y="2182225"/>
          <a:ext cx="3000000" cy="3000000"/>
        </p:xfrm>
        <a:graphic>
          <a:graphicData uri="http://schemas.openxmlformats.org/drawingml/2006/table">
            <a:tbl>
              <a:tblPr>
                <a:noFill/>
                <a:tableStyleId>{A6C82753-39E5-4CA5-BF6C-7E5654307FEB}</a:tableStyleId>
              </a:tblPr>
              <a:tblGrid>
                <a:gridCol w="5006700"/>
                <a:gridCol w="2063125"/>
              </a:tblGrid>
              <a:tr h="7166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World War II ended in 1945, the world looked very different than it had just a decade earlier. The war had devastated Europe, caused the deaths of tens of millions, and shifted the balance of power. Germany and Japan, former aggressors, were defeated and occupied. Britain and France, though technically victors, were weakened. In contrast, the United States and the Soviet Union emerged as global superpowers.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Even before the fighting had ended, Allied leaders met to plan the postwar world. At the Yalta Conference in February 1945, Franklin D. Roosevelt, Winston Churchill, and Joseph Stalin discussed the future of Europe, including how to divide Germany and support free elections in Eastern Europe. But by the Potsdam Conference in July 1945, tensions were already rising. U.S. President Harry Truman took a firmer stance toward Stalin, and disagreements over Eastern Europe and reparations grew sharper. These early postwar meetings revealed that the alliance was unraveling—and that the goals of the U.S. and USSR were quickly diverging.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nuclear age began when the U.S. dropped atomic bombs on the Japan. </a:t>
                      </a: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This marked the beginning of a new era in warfare. The Soviet Union rushed to develop its own nuclear weapons, which it successfully tested in 1949. The fear of nuclear conflict would soon become a defining feature of the Cold War.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Cold War was not just about weapons—it was also about ideas. The U.S. promoted capitalism and democracy, encouraging free markets and elected governments. The Soviet Union promoted communism and state control, supporting revolutions and authoritarian rule in parts of Eastern Europe and beyond. Each side saw the other as a threat to stability, and both believed their system was the right path for the future. </a:t>
                      </a:r>
                      <a:r>
                        <a:rPr b="1" lang="en" sz="1200">
                          <a:solidFill>
                            <a:schemeClr val="dk1"/>
                          </a:solidFill>
                          <a:latin typeface="Inter"/>
                          <a:ea typeface="Inter"/>
                          <a:cs typeface="Inter"/>
                          <a:sym typeface="Inter"/>
                        </a:rPr>
                        <a:t>(D)</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Though the U.S. and USSR never fought each other directly, they competed for power, influence, and global leadership in what became known as the Cold War. The Cold War would shape international relations for the next 45 years—defined by arms races, proxy wars, propaganda, and the constant threat of nuclear annihilation. </a:t>
                      </a:r>
                      <a:r>
                        <a:rPr b="1" lang="en" sz="1200">
                          <a:solidFill>
                            <a:schemeClr val="dk1"/>
                          </a:solidFill>
                          <a:latin typeface="Inter"/>
                          <a:ea typeface="Inter"/>
                          <a:cs typeface="Inter"/>
                          <a:sym typeface="Inter"/>
                        </a:rPr>
                        <a:t>(E)</a:t>
                      </a:r>
                      <a:endParaRPr b="1"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Which two countries emerged as superpowers after World War II?</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a:t>
                      </a:r>
                      <a:r>
                        <a:rPr lang="en" sz="1200">
                          <a:solidFill>
                            <a:schemeClr val="dk1"/>
                          </a:solidFill>
                          <a:latin typeface="Inter"/>
                          <a:ea typeface="Inter"/>
                          <a:cs typeface="Inter"/>
                          <a:sym typeface="Inter"/>
                        </a:rPr>
                        <a:t> Why did the alliance between the U.S. and USSR dissolve?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What event marked the beginning of the nuclear age?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What were the key differences between the US and the Soviet Union?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How long did the Cold War last?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194" name="Google Shape;194;p49"/>
          <p:cNvPicPr preferRelativeResize="0"/>
          <p:nvPr/>
        </p:nvPicPr>
        <p:blipFill>
          <a:blip r:embed="rId4">
            <a:alphaModFix/>
          </a:blip>
          <a:stretch>
            <a:fillRect/>
          </a:stretch>
        </p:blipFill>
        <p:spPr>
          <a:xfrm>
            <a:off x="570925" y="896475"/>
            <a:ext cx="1151179" cy="1133300"/>
          </a:xfrm>
          <a:prstGeom prst="rect">
            <a:avLst/>
          </a:prstGeom>
          <a:noFill/>
          <a:ln>
            <a:noFill/>
          </a:ln>
        </p:spPr>
      </p:pic>
      <p:sp>
        <p:nvSpPr>
          <p:cNvPr id="195" name="Google Shape;195;p49"/>
          <p:cNvSpPr txBox="1"/>
          <p:nvPr/>
        </p:nvSpPr>
        <p:spPr>
          <a:xfrm>
            <a:off x="1743925" y="851875"/>
            <a:ext cx="5677200" cy="1222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Contextualization &amp; Sourcing</a:t>
            </a:r>
            <a:endParaRPr b="1" sz="12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96" name="Google Shape;196;p49"/>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pic>
        <p:nvPicPr>
          <p:cNvPr id="201" name="Google Shape;201;p5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2" name="Google Shape;202;p50"/>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Onset of the Cold War</a:t>
            </a:r>
            <a:endParaRPr sz="1500">
              <a:solidFill>
                <a:schemeClr val="dk1"/>
              </a:solidFill>
              <a:latin typeface="Halant"/>
              <a:ea typeface="Halant"/>
              <a:cs typeface="Halant"/>
              <a:sym typeface="Halant"/>
            </a:endParaRPr>
          </a:p>
        </p:txBody>
      </p:sp>
      <p:pic>
        <p:nvPicPr>
          <p:cNvPr id="203" name="Google Shape;203;p50"/>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204" name="Google Shape;204;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5" name="Google Shape;205;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6" name="Google Shape;206;p50"/>
          <p:cNvSpPr txBox="1"/>
          <p:nvPr/>
        </p:nvSpPr>
        <p:spPr>
          <a:xfrm>
            <a:off x="412550" y="1084225"/>
            <a:ext cx="6947400" cy="6834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Introduction</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T</a:t>
            </a:r>
            <a:r>
              <a:rPr lang="en" sz="1200">
                <a:solidFill>
                  <a:schemeClr val="dk1"/>
                </a:solidFill>
                <a:latin typeface="Halant"/>
                <a:ea typeface="Halant"/>
                <a:cs typeface="Halant"/>
                <a:sym typeface="Halant"/>
              </a:rPr>
              <a:t>he Cold War was a period of geopolitical tension that began shortly after World War II and lasted for nearly half a century. It was defined not by direct military conflict between the two superpowers—the United States and the Soviet Union—but by a fierce rivalry over competing ideologies, global influence, and the development of nuclear weapons. While the U.S. promoted capitalism and democracy, the USSR advanced communism and authoritarian control. Both sides believed their worldview was essential to the future of humanity and took steps to expand their influence globally. The threat of nuclear war and the fear of ideological takeover shaped foreign and domestic policies, alliances, and everyday life. Through this WebQuest, you will explore the origins of the Cold War, the ideological divide between the U.S. and the USSR, and the role of nuclear weapons in escalating global tensions. By the end of this activity, you will have a deeper understanding of how the Cold War shaped international relations and the modern world.</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Task</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Your objective is to investigate the onset and early development of the Cold War. You will work through a series of guiding questions that will focus your research on the ideological conflict between capitalism and communism, the historical events that contributed to Cold War tensions, and the impact of nuclear weapons on diplomacy and fear around the world. Your final product may include a written reflection, infographic, or timeline that helps explain how and why the Cold War began—and why it mattered.</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p:txBody>
      </p:sp>
      <p:sp>
        <p:nvSpPr>
          <p:cNvPr id="207" name="Google Shape;207;p50"/>
          <p:cNvSpPr txBox="1"/>
          <p:nvPr/>
        </p:nvSpPr>
        <p:spPr>
          <a:xfrm>
            <a:off x="561000" y="7656350"/>
            <a:ext cx="32625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U.S. Government Photographer, “Yalta Conference (Churchill, Roosevelt, Stalin),” February 1945. Public Domain</a:t>
            </a:r>
            <a:endParaRPr sz="1200">
              <a:solidFill>
                <a:schemeClr val="dk1"/>
              </a:solidFill>
              <a:latin typeface="Inter"/>
              <a:ea typeface="Inter"/>
              <a:cs typeface="Inter"/>
              <a:sym typeface="Inter"/>
            </a:endParaRPr>
          </a:p>
        </p:txBody>
      </p:sp>
      <p:pic>
        <p:nvPicPr>
          <p:cNvPr id="208" name="Google Shape;208;p50"/>
          <p:cNvPicPr preferRelativeResize="0"/>
          <p:nvPr/>
        </p:nvPicPr>
        <p:blipFill>
          <a:blip r:embed="rId5">
            <a:alphaModFix/>
          </a:blip>
          <a:stretch>
            <a:fillRect/>
          </a:stretch>
        </p:blipFill>
        <p:spPr>
          <a:xfrm>
            <a:off x="561000" y="4837125"/>
            <a:ext cx="3262645" cy="2686001"/>
          </a:xfrm>
          <a:prstGeom prst="rect">
            <a:avLst/>
          </a:prstGeom>
          <a:noFill/>
          <a:ln>
            <a:noFill/>
          </a:ln>
        </p:spPr>
      </p:pic>
      <p:pic>
        <p:nvPicPr>
          <p:cNvPr id="209" name="Google Shape;209;p50"/>
          <p:cNvPicPr preferRelativeResize="0"/>
          <p:nvPr/>
        </p:nvPicPr>
        <p:blipFill>
          <a:blip r:embed="rId6">
            <a:alphaModFix/>
          </a:blip>
          <a:stretch>
            <a:fillRect/>
          </a:stretch>
        </p:blipFill>
        <p:spPr>
          <a:xfrm>
            <a:off x="3912919" y="4837125"/>
            <a:ext cx="3298482" cy="2686001"/>
          </a:xfrm>
          <a:prstGeom prst="rect">
            <a:avLst/>
          </a:prstGeom>
          <a:noFill/>
          <a:ln>
            <a:noFill/>
          </a:ln>
        </p:spPr>
      </p:pic>
      <p:sp>
        <p:nvSpPr>
          <p:cNvPr id="210" name="Google Shape;210;p50"/>
          <p:cNvSpPr txBox="1"/>
          <p:nvPr/>
        </p:nvSpPr>
        <p:spPr>
          <a:xfrm>
            <a:off x="3913800" y="7656350"/>
            <a:ext cx="32625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Unknown Photographer, “</a:t>
            </a:r>
            <a:r>
              <a:rPr lang="en" sz="1200">
                <a:solidFill>
                  <a:srgbClr val="202122"/>
                </a:solidFill>
                <a:highlight>
                  <a:srgbClr val="F8F9FA"/>
                </a:highlight>
                <a:latin typeface="Inter"/>
                <a:ea typeface="Inter"/>
                <a:cs typeface="Inter"/>
                <a:sym typeface="Inter"/>
              </a:rPr>
              <a:t>British Prime Minister Winston Churchill, President Harry S. Truman, and Soviet leader Josef Stalin in the garden of Cecilienhof Palace before meeting for the Potsdam Conference in Potsdam, Germany</a:t>
            </a:r>
            <a:r>
              <a:rPr lang="en" sz="1200">
                <a:solidFill>
                  <a:schemeClr val="dk1"/>
                </a:solidFill>
                <a:latin typeface="Inter"/>
                <a:ea typeface="Inter"/>
                <a:cs typeface="Inter"/>
                <a:sym typeface="Inter"/>
              </a:rPr>
              <a:t>,” July 25, 1945. Public Domain</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4" name="Shape 214"/>
        <p:cNvGrpSpPr/>
        <p:nvPr/>
      </p:nvGrpSpPr>
      <p:grpSpPr>
        <a:xfrm>
          <a:off x="0" y="0"/>
          <a:ext cx="0" cy="0"/>
          <a:chOff x="0" y="0"/>
          <a:chExt cx="0" cy="0"/>
        </a:xfrm>
      </p:grpSpPr>
      <p:pic>
        <p:nvPicPr>
          <p:cNvPr id="215" name="Google Shape;215;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6" name="Google Shape;216;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7" name="Google Shape;217;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8" name="Google Shape;218;p51"/>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Onset of the Cold War</a:t>
            </a:r>
            <a:endParaRPr sz="1500">
              <a:solidFill>
                <a:schemeClr val="dk1"/>
              </a:solidFill>
              <a:latin typeface="Halant"/>
              <a:ea typeface="Halant"/>
              <a:cs typeface="Halant"/>
              <a:sym typeface="Halant"/>
            </a:endParaRPr>
          </a:p>
        </p:txBody>
      </p:sp>
      <p:pic>
        <p:nvPicPr>
          <p:cNvPr id="219" name="Google Shape;219;p51"/>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220" name="Google Shape;220;p51"/>
          <p:cNvSpPr txBox="1"/>
          <p:nvPr/>
        </p:nvSpPr>
        <p:spPr>
          <a:xfrm>
            <a:off x="457200" y="742500"/>
            <a:ext cx="7137300" cy="8127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investigate the causes for the onset of the Cold War and answer the questions that follow.</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Topic 1: Post War Negotiations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Read about the impact </a:t>
            </a:r>
            <a:r>
              <a:rPr lang="en" sz="1200" u="sng">
                <a:solidFill>
                  <a:schemeClr val="hlink"/>
                </a:solidFill>
                <a:latin typeface="Inter"/>
                <a:ea typeface="Inter"/>
                <a:cs typeface="Inter"/>
                <a:sym typeface="Inter"/>
                <a:hlinkClick r:id="rId5"/>
              </a:rPr>
              <a:t>Potsdam Conference</a:t>
            </a:r>
            <a:r>
              <a:rPr lang="en" sz="1200">
                <a:solidFill>
                  <a:schemeClr val="dk1"/>
                </a:solidFill>
                <a:latin typeface="Inter"/>
                <a:ea typeface="Inter"/>
                <a:cs typeface="Inter"/>
                <a:sym typeface="Inter"/>
              </a:rPr>
              <a:t> from the Department of State Office of the Historian.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a:pPr>
            <a:r>
              <a:rPr lang="en" sz="1200">
                <a:solidFill>
                  <a:schemeClr val="dk1"/>
                </a:solidFill>
                <a:latin typeface="Inter"/>
                <a:ea typeface="Inter"/>
                <a:cs typeface="Inter"/>
                <a:sym typeface="Inter"/>
              </a:rPr>
              <a:t>What made the negotiations at the Potsdam Conference more difficult than those at Yalta?</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startAt="2"/>
            </a:pPr>
            <a:r>
              <a:rPr lang="en" sz="1200">
                <a:solidFill>
                  <a:schemeClr val="dk1"/>
                </a:solidFill>
                <a:latin typeface="Inter"/>
                <a:ea typeface="Inter"/>
                <a:cs typeface="Inter"/>
                <a:sym typeface="Inter"/>
              </a:rPr>
              <a:t>Why did Truman and Byrnes oppose the Soviet Union’s demand for harsh reparations from Germany?</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startAt="3"/>
            </a:pPr>
            <a:r>
              <a:rPr lang="en" sz="1200">
                <a:solidFill>
                  <a:schemeClr val="dk1"/>
                </a:solidFill>
                <a:latin typeface="Inter"/>
                <a:ea typeface="Inter"/>
                <a:cs typeface="Inter"/>
                <a:sym typeface="Inter"/>
              </a:rPr>
              <a:t>How did the Potsdam agreements reflect U.S. and Soviet differences in how to rebuild postwar Europe?</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startAt="4"/>
            </a:pPr>
            <a:r>
              <a:rPr lang="en" sz="1200">
                <a:solidFill>
                  <a:schemeClr val="dk1"/>
                </a:solidFill>
                <a:latin typeface="Inter"/>
                <a:ea typeface="Inter"/>
                <a:cs typeface="Inter"/>
                <a:sym typeface="Inter"/>
              </a:rPr>
              <a:t>How did the redrawing of borders and deportations in Eastern Europe reflect changing power dynamics?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startAt="5"/>
            </a:pPr>
            <a:r>
              <a:rPr lang="en" sz="1200">
                <a:solidFill>
                  <a:schemeClr val="dk1"/>
                </a:solidFill>
                <a:latin typeface="Inter"/>
                <a:ea typeface="Inter"/>
                <a:cs typeface="Inter"/>
                <a:sym typeface="Inter"/>
              </a:rPr>
              <a:t>What was the significance of the Potsdam Declaration, and why didn’t the Soviet Union sign it?</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startAt="6"/>
            </a:pPr>
            <a:r>
              <a:rPr lang="en" sz="1200">
                <a:solidFill>
                  <a:schemeClr val="dk1"/>
                </a:solidFill>
                <a:latin typeface="Inter"/>
                <a:ea typeface="Inter"/>
                <a:cs typeface="Inter"/>
                <a:sym typeface="Inter"/>
              </a:rPr>
              <a:t>How did the U.S. use its nuclear capability as a tool during Potsdam negotiations?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startAt="7"/>
            </a:pPr>
            <a:r>
              <a:rPr lang="en" sz="1200">
                <a:solidFill>
                  <a:schemeClr val="dk1"/>
                </a:solidFill>
                <a:latin typeface="Inter"/>
                <a:ea typeface="Inter"/>
                <a:cs typeface="Inter"/>
                <a:sym typeface="Inter"/>
              </a:rPr>
              <a:t>Why did the Potsdam Conference mark a turning point in U.S.-Soviet relations?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4" name="Shape 224"/>
        <p:cNvGrpSpPr/>
        <p:nvPr/>
      </p:nvGrpSpPr>
      <p:grpSpPr>
        <a:xfrm>
          <a:off x="0" y="0"/>
          <a:ext cx="0" cy="0"/>
          <a:chOff x="0" y="0"/>
          <a:chExt cx="0" cy="0"/>
        </a:xfrm>
      </p:grpSpPr>
      <p:pic>
        <p:nvPicPr>
          <p:cNvPr id="225" name="Google Shape;225;p5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6" name="Google Shape;226;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7" name="Google Shape;227;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8" name="Google Shape;228;p52"/>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Onset of the Cold War</a:t>
            </a:r>
            <a:endParaRPr sz="1500">
              <a:solidFill>
                <a:schemeClr val="dk1"/>
              </a:solidFill>
              <a:latin typeface="Halant"/>
              <a:ea typeface="Halant"/>
              <a:cs typeface="Halant"/>
              <a:sym typeface="Halant"/>
            </a:endParaRPr>
          </a:p>
        </p:txBody>
      </p:sp>
      <p:pic>
        <p:nvPicPr>
          <p:cNvPr id="229" name="Google Shape;229;p52"/>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230" name="Google Shape;230;p52"/>
          <p:cNvSpPr txBox="1"/>
          <p:nvPr/>
        </p:nvSpPr>
        <p:spPr>
          <a:xfrm>
            <a:off x="457200" y="742500"/>
            <a:ext cx="7137300" cy="76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Topic 2: Nuclear Proliferation</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Open up </a:t>
            </a:r>
            <a:r>
              <a:rPr i="1" lang="en" sz="1200" u="sng">
                <a:solidFill>
                  <a:schemeClr val="hlink"/>
                </a:solidFill>
                <a:latin typeface="Inter"/>
                <a:ea typeface="Inter"/>
                <a:cs typeface="Inter"/>
                <a:sym typeface="Inter"/>
                <a:hlinkClick r:id="rId5"/>
              </a:rPr>
              <a:t>The History of Nuclear Proliferation</a:t>
            </a:r>
            <a:r>
              <a:rPr lang="en" sz="1200">
                <a:solidFill>
                  <a:schemeClr val="dk1"/>
                </a:solidFill>
                <a:latin typeface="Inter"/>
                <a:ea typeface="Inter"/>
                <a:cs typeface="Inter"/>
                <a:sym typeface="Inter"/>
              </a:rPr>
              <a:t> to navigate the timeline of nuclear proliferation.Use the chart below to take notes on each event. Each event should have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key points.</a:t>
            </a:r>
            <a:endParaRPr b="1" sz="1200">
              <a:solidFill>
                <a:srgbClr val="E95C3D"/>
              </a:solidFill>
              <a:latin typeface="Inter"/>
              <a:ea typeface="Inter"/>
              <a:cs typeface="Inter"/>
              <a:sym typeface="Inter"/>
            </a:endParaRPr>
          </a:p>
        </p:txBody>
      </p:sp>
      <p:graphicFrame>
        <p:nvGraphicFramePr>
          <p:cNvPr id="231" name="Google Shape;231;p52"/>
          <p:cNvGraphicFramePr/>
          <p:nvPr/>
        </p:nvGraphicFramePr>
        <p:xfrm>
          <a:off x="381550" y="1524225"/>
          <a:ext cx="3000000" cy="3000000"/>
        </p:xfrm>
        <a:graphic>
          <a:graphicData uri="http://schemas.openxmlformats.org/drawingml/2006/table">
            <a:tbl>
              <a:tblPr>
                <a:noFill/>
                <a:tableStyleId>{A6C82753-39E5-4CA5-BF6C-7E5654307FEB}</a:tableStyleId>
              </a:tblPr>
              <a:tblGrid>
                <a:gridCol w="1725950"/>
                <a:gridCol w="5334675"/>
              </a:tblGrid>
              <a:tr h="164500">
                <a:tc gridSpan="2">
                  <a:txBody>
                    <a:bodyPr/>
                    <a:lstStyle/>
                    <a:p>
                      <a:pPr indent="0" lvl="0" marL="0" rtl="0" algn="ctr">
                        <a:spcBef>
                          <a:spcPts val="0"/>
                        </a:spcBef>
                        <a:spcAft>
                          <a:spcPts val="0"/>
                        </a:spcAft>
                        <a:buNone/>
                      </a:pPr>
                      <a:r>
                        <a:rPr b="1" lang="en" sz="1200">
                          <a:latin typeface="Inter"/>
                          <a:ea typeface="Inter"/>
                          <a:cs typeface="Inter"/>
                          <a:sym typeface="Inter"/>
                        </a:rPr>
                        <a:t>Nuclear Proliferation Timeline</a:t>
                      </a:r>
                      <a:endParaRPr b="1" sz="1200">
                        <a:latin typeface="Inter"/>
                        <a:ea typeface="Inter"/>
                        <a:cs typeface="Inter"/>
                        <a:sym typeface="Inter"/>
                      </a:endParaRPr>
                    </a:p>
                  </a:txBody>
                  <a:tcPr marT="63500" marB="63500" marR="63500" marL="63500">
                    <a:solidFill>
                      <a:srgbClr val="CCCCCC"/>
                    </a:solidFill>
                  </a:tcPr>
                </a:tc>
                <a:tc hMerge="1"/>
              </a:tr>
              <a:tr h="744500">
                <a:tc>
                  <a:txBody>
                    <a:bodyPr/>
                    <a:lstStyle/>
                    <a:p>
                      <a:pPr indent="0" lvl="0" marL="0" rtl="0" algn="ctr">
                        <a:spcBef>
                          <a:spcPts val="0"/>
                        </a:spcBef>
                        <a:spcAft>
                          <a:spcPts val="0"/>
                        </a:spcAft>
                        <a:buNone/>
                      </a:pPr>
                      <a:r>
                        <a:rPr b="1" lang="en" sz="1200">
                          <a:latin typeface="Inter"/>
                          <a:ea typeface="Inter"/>
                          <a:cs typeface="Inter"/>
                          <a:sym typeface="Inter"/>
                        </a:rPr>
                        <a:t>1938-1962: The Nuclear Age Begins</a:t>
                      </a:r>
                      <a:endParaRPr b="1" sz="1200">
                        <a:latin typeface="Inter"/>
                        <a:ea typeface="Inter"/>
                        <a:cs typeface="Inter"/>
                        <a:sym typeface="Inter"/>
                      </a:endParaRPr>
                    </a:p>
                  </a:txBody>
                  <a:tcPr marT="63500" marB="63500" marR="63500" marL="63500"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63500" marB="63500" marR="63500" marL="63500"/>
                </a:tc>
              </a:tr>
              <a:tr h="744500">
                <a:tc>
                  <a:txBody>
                    <a:bodyPr/>
                    <a:lstStyle/>
                    <a:p>
                      <a:pPr indent="0" lvl="0" marL="0" rtl="0" algn="ctr">
                        <a:spcBef>
                          <a:spcPts val="0"/>
                        </a:spcBef>
                        <a:spcAft>
                          <a:spcPts val="0"/>
                        </a:spcAft>
                        <a:buNone/>
                      </a:pPr>
                      <a:r>
                        <a:rPr b="1" lang="en" sz="1200">
                          <a:latin typeface="Inter"/>
                          <a:ea typeface="Inter"/>
                          <a:cs typeface="Inter"/>
                          <a:sym typeface="Inter"/>
                        </a:rPr>
                        <a:t>Aug 6-9, 1945</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First Atomic Bombs Are Dropped on Hiroshima and Nagasaki</a:t>
                      </a:r>
                      <a:endParaRPr b="1" sz="1200">
                        <a:latin typeface="Inter"/>
                        <a:ea typeface="Inter"/>
                        <a:cs typeface="Inter"/>
                        <a:sym typeface="Inter"/>
                      </a:endParaRPr>
                    </a:p>
                  </a:txBody>
                  <a:tcPr marT="63500" marB="63500" marR="63500" marL="63500"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63500" marB="63500" marR="63500" marL="63500"/>
                </a:tc>
              </a:tr>
              <a:tr h="647850">
                <a:tc>
                  <a:txBody>
                    <a:bodyPr/>
                    <a:lstStyle/>
                    <a:p>
                      <a:pPr indent="0" lvl="0" marL="0" rtl="0" algn="ctr">
                        <a:spcBef>
                          <a:spcPts val="0"/>
                        </a:spcBef>
                        <a:spcAft>
                          <a:spcPts val="0"/>
                        </a:spcAft>
                        <a:buNone/>
                      </a:pPr>
                      <a:r>
                        <a:rPr b="1" lang="en" sz="1200">
                          <a:latin typeface="Inter"/>
                          <a:ea typeface="Inter"/>
                          <a:cs typeface="Inter"/>
                          <a:sym typeface="Inter"/>
                        </a:rPr>
                        <a:t>Jul 29, 1957</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IAEA Is Created</a:t>
                      </a:r>
                      <a:endParaRPr b="1" sz="1200">
                        <a:latin typeface="Inter"/>
                        <a:ea typeface="Inter"/>
                        <a:cs typeface="Inter"/>
                        <a:sym typeface="Inter"/>
                      </a:endParaRPr>
                    </a:p>
                  </a:txBody>
                  <a:tcPr marT="63500" marB="63500" marR="63500" marL="63500"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63500" marB="63500" marR="63500" marL="63500"/>
                </a:tc>
              </a:tr>
              <a:tr h="744500">
                <a:tc>
                  <a:txBody>
                    <a:bodyPr/>
                    <a:lstStyle/>
                    <a:p>
                      <a:pPr indent="0" lvl="0" marL="0" rtl="0" algn="ctr">
                        <a:spcBef>
                          <a:spcPts val="0"/>
                        </a:spcBef>
                        <a:spcAft>
                          <a:spcPts val="0"/>
                        </a:spcAft>
                        <a:buNone/>
                      </a:pPr>
                      <a:r>
                        <a:rPr b="1" lang="en" sz="1200">
                          <a:latin typeface="Inter"/>
                          <a:ea typeface="Inter"/>
                          <a:cs typeface="Inter"/>
                          <a:sym typeface="Inter"/>
                        </a:rPr>
                        <a:t>Sep 29, 1957</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Kyshtym Nuclear Disaster Occurs In Secret</a:t>
                      </a:r>
                      <a:endParaRPr b="1" sz="1200">
                        <a:latin typeface="Inter"/>
                        <a:ea typeface="Inter"/>
                        <a:cs typeface="Inter"/>
                        <a:sym typeface="Inter"/>
                      </a:endParaRPr>
                    </a:p>
                  </a:txBody>
                  <a:tcPr marT="63500" marB="63500" marR="63500" marL="63500"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63500" marB="63500" marR="63500" marL="63500"/>
                </a:tc>
              </a:tr>
            </a:tbl>
          </a:graphicData>
        </a:graphic>
      </p:graphicFrame>
      <p:sp>
        <p:nvSpPr>
          <p:cNvPr id="232" name="Google Shape;232;p52"/>
          <p:cNvSpPr txBox="1"/>
          <p:nvPr/>
        </p:nvSpPr>
        <p:spPr>
          <a:xfrm>
            <a:off x="381550" y="6686100"/>
            <a:ext cx="7212900" cy="2401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View </a:t>
            </a:r>
            <a:r>
              <a:rPr lang="en" sz="1200" u="sng">
                <a:solidFill>
                  <a:schemeClr val="hlink"/>
                </a:solidFill>
                <a:latin typeface="Inter"/>
                <a:ea typeface="Inter"/>
                <a:cs typeface="Inter"/>
                <a:sym typeface="Inter"/>
                <a:hlinkClick r:id="rId6"/>
              </a:rPr>
              <a:t>this political cartoon</a:t>
            </a:r>
            <a:r>
              <a:rPr lang="en" sz="1200">
                <a:solidFill>
                  <a:schemeClr val="dk1"/>
                </a:solidFill>
                <a:latin typeface="Inter"/>
                <a:ea typeface="Inter"/>
                <a:cs typeface="Inter"/>
                <a:sym typeface="Inter"/>
              </a:rPr>
              <a:t> by Etta Hulme and </a:t>
            </a:r>
            <a:r>
              <a:rPr lang="en" sz="1200" u="sng">
                <a:solidFill>
                  <a:schemeClr val="hlink"/>
                </a:solidFill>
                <a:latin typeface="Inter"/>
                <a:ea typeface="Inter"/>
                <a:cs typeface="Inter"/>
                <a:sym typeface="Inter"/>
                <a:hlinkClick r:id="rId7"/>
              </a:rPr>
              <a:t>this graph</a:t>
            </a:r>
            <a:r>
              <a:rPr lang="en" sz="1200">
                <a:solidFill>
                  <a:schemeClr val="dk1"/>
                </a:solidFill>
                <a:latin typeface="Inter"/>
                <a:ea typeface="Inter"/>
                <a:cs typeface="Inter"/>
                <a:sym typeface="Inter"/>
              </a:rPr>
              <a:t> from Our World in Data.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cartoon, what message do you think Hulme is articulating by making the figures headless? What might this say about the mindset or behavior of these nations?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graph, during which decade were nuclear tests most frequent?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 cartoon and graph communication about nuclear proliferation?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120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6" name="Shape 236"/>
        <p:cNvGrpSpPr/>
        <p:nvPr/>
      </p:nvGrpSpPr>
      <p:grpSpPr>
        <a:xfrm>
          <a:off x="0" y="0"/>
          <a:ext cx="0" cy="0"/>
          <a:chOff x="0" y="0"/>
          <a:chExt cx="0" cy="0"/>
        </a:xfrm>
      </p:grpSpPr>
      <p:pic>
        <p:nvPicPr>
          <p:cNvPr id="237" name="Google Shape;237;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8" name="Google Shape;238;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9" name="Google Shape;239;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0" name="Google Shape;240;p53"/>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Onset of the Cold War</a:t>
            </a:r>
            <a:endParaRPr sz="1500">
              <a:solidFill>
                <a:schemeClr val="dk1"/>
              </a:solidFill>
              <a:latin typeface="Halant"/>
              <a:ea typeface="Halant"/>
              <a:cs typeface="Halant"/>
              <a:sym typeface="Halant"/>
            </a:endParaRPr>
          </a:p>
        </p:txBody>
      </p:sp>
      <p:pic>
        <p:nvPicPr>
          <p:cNvPr id="241" name="Google Shape;241;p53"/>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242" name="Google Shape;242;p53"/>
          <p:cNvSpPr txBox="1"/>
          <p:nvPr/>
        </p:nvSpPr>
        <p:spPr>
          <a:xfrm>
            <a:off x="457200" y="742500"/>
            <a:ext cx="7137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Topic 3a: Ideological Differences- Soviet Union</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p:txBody>
      </p:sp>
      <p:sp>
        <p:nvSpPr>
          <p:cNvPr id="243" name="Google Shape;243;p53"/>
          <p:cNvSpPr txBox="1"/>
          <p:nvPr/>
        </p:nvSpPr>
        <p:spPr>
          <a:xfrm>
            <a:off x="316750" y="1049450"/>
            <a:ext cx="7137300" cy="32649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t>
            </a:r>
            <a:r>
              <a:rPr lang="en" sz="1200">
                <a:solidFill>
                  <a:schemeClr val="dk1"/>
                </a:solidFill>
                <a:latin typeface="Inter"/>
                <a:ea typeface="Inter"/>
                <a:cs typeface="Inter"/>
                <a:sym typeface="Inter"/>
              </a:rPr>
              <a:t>ommunism’s founding document, </a:t>
            </a:r>
            <a:r>
              <a:rPr i="1" lang="en" sz="1200">
                <a:solidFill>
                  <a:schemeClr val="dk1"/>
                </a:solidFill>
                <a:latin typeface="Inter"/>
                <a:ea typeface="Inter"/>
                <a:cs typeface="Inter"/>
                <a:sym typeface="Inter"/>
              </a:rPr>
              <a:t>The Communist Manifesto</a:t>
            </a:r>
            <a:r>
              <a:rPr lang="en" sz="1200">
                <a:solidFill>
                  <a:schemeClr val="dk1"/>
                </a:solidFill>
                <a:latin typeface="Inter"/>
                <a:ea typeface="Inter"/>
                <a:cs typeface="Inter"/>
                <a:sym typeface="Inter"/>
              </a:rPr>
              <a:t>, ends with this passage,</a:t>
            </a:r>
            <a:endParaRPr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In short, the Communists everywhere support every revolutionary movement against the existing social and political order of things [...]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The Communists disdain to conceal their views and aims. They openly declare that their ends can be attained only by the forcible overthrow of all existing social conditions. Let the ruling classes tremble at a Communistic revolution. The proletarians have nothing to lose but their chains. They have a world to win.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WORKING MEN OF ALL COUNTRIES, UNITE!</a:t>
            </a:r>
            <a:endParaRPr i="1"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phrases “the Communists everywhere support every revolutionary movement,” “They have a world to win.” and “WORKING MEN OF ALL COUNTRIES, UNITE!” are evidence of the Communist belief in World Revolution. Many Communists believe that the final stage of a Communist Revolution would be the elimination of classes all over the world and the equal distribution of all resources across countries. To create the conditions for World Revolution, communist nations, led by the USSR, attempted to spread their ideas to other countries.</a:t>
            </a:r>
            <a:endParaRPr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ultimate goal of a communist revolution?</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the U.S. and other capitalist nations view this ideology as a threat?</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Go to the Brown University Library’s Collection of Soviet Posters. Choose one to analyze:</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title of the image?</a:t>
            </a:r>
            <a:endParaRPr sz="1200">
              <a:solidFill>
                <a:schemeClr val="dk1"/>
              </a:solidFill>
              <a:latin typeface="Inter"/>
              <a:ea typeface="Inter"/>
              <a:cs typeface="Inter"/>
              <a:sym typeface="Inter"/>
            </a:endParaRPr>
          </a:p>
          <a:p>
            <a:pPr indent="457200" lvl="0" marL="0" rtl="0" algn="l">
              <a:lnSpc>
                <a:spcPct val="100000"/>
              </a:lnSpc>
              <a:spcBef>
                <a:spcPts val="0"/>
              </a:spcBef>
              <a:spcAft>
                <a:spcPts val="0"/>
              </a:spcAft>
              <a:buNone/>
            </a:pPr>
            <a:r>
              <a:t/>
            </a:r>
            <a:endParaRPr b="1" sz="1200">
              <a:solidFill>
                <a:srgbClr val="E95C3D"/>
              </a:solidFill>
              <a:highlight>
                <a:srgbClr val="FFFFFF"/>
              </a:highlight>
              <a:latin typeface="Inter"/>
              <a:ea typeface="Inter"/>
              <a:cs typeface="Inter"/>
              <a:sym typeface="Inter"/>
            </a:endParaRPr>
          </a:p>
          <a:p>
            <a:pPr indent="457200" lvl="0" marL="0" rtl="0" algn="l">
              <a:lnSpc>
                <a:spcPct val="100000"/>
              </a:lnSpc>
              <a:spcBef>
                <a:spcPts val="0"/>
              </a:spcBef>
              <a:spcAft>
                <a:spcPts val="0"/>
              </a:spcAft>
              <a:buNone/>
            </a:pPr>
            <a:r>
              <a:t/>
            </a:r>
            <a:endParaRPr b="1" sz="1200">
              <a:solidFill>
                <a:srgbClr val="E95C3D"/>
              </a:solidFill>
              <a:highlight>
                <a:srgbClr val="FFFFFF"/>
              </a:highlight>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Notice: Describe what is depicted in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marR="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marR="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marR="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Wonder: What is a question you have about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marR="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Think: What do you think is the message of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rgbClr val="222222"/>
              </a:solidFill>
              <a:latin typeface="Inter"/>
              <a:ea typeface="Inter"/>
              <a:cs typeface="Inter"/>
              <a:sym typeface="Inter"/>
            </a:endParaRPr>
          </a:p>
          <a:p>
            <a:pPr indent="0" lvl="0" marL="0" marR="0" rtl="0" algn="l">
              <a:spcBef>
                <a:spcPts val="60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7" name="Shape 247"/>
        <p:cNvGrpSpPr/>
        <p:nvPr/>
      </p:nvGrpSpPr>
      <p:grpSpPr>
        <a:xfrm>
          <a:off x="0" y="0"/>
          <a:ext cx="0" cy="0"/>
          <a:chOff x="0" y="0"/>
          <a:chExt cx="0" cy="0"/>
        </a:xfrm>
      </p:grpSpPr>
      <p:pic>
        <p:nvPicPr>
          <p:cNvPr id="248" name="Google Shape;248;p5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9" name="Google Shape;249;p5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0" name="Google Shape;250;p5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51" name="Google Shape;251;p54"/>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Onset of the Cold War</a:t>
            </a:r>
            <a:endParaRPr sz="1500">
              <a:solidFill>
                <a:schemeClr val="dk1"/>
              </a:solidFill>
              <a:latin typeface="Halant"/>
              <a:ea typeface="Halant"/>
              <a:cs typeface="Halant"/>
              <a:sym typeface="Halant"/>
            </a:endParaRPr>
          </a:p>
        </p:txBody>
      </p:sp>
      <p:pic>
        <p:nvPicPr>
          <p:cNvPr id="252" name="Google Shape;252;p54"/>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253" name="Google Shape;253;p54"/>
          <p:cNvSpPr txBox="1"/>
          <p:nvPr/>
        </p:nvSpPr>
        <p:spPr>
          <a:xfrm>
            <a:off x="457200" y="742500"/>
            <a:ext cx="7137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Topic 3b: Ideological Differences- United States</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p:txBody>
      </p:sp>
      <p:graphicFrame>
        <p:nvGraphicFramePr>
          <p:cNvPr id="254" name="Google Shape;254;p54"/>
          <p:cNvGraphicFramePr/>
          <p:nvPr/>
        </p:nvGraphicFramePr>
        <p:xfrm>
          <a:off x="317500" y="1066800"/>
          <a:ext cx="3000000" cy="3000000"/>
        </p:xfrm>
        <a:graphic>
          <a:graphicData uri="http://schemas.openxmlformats.org/drawingml/2006/table">
            <a:tbl>
              <a:tblPr>
                <a:noFill/>
                <a:tableStyleId>{986E5B5F-E604-4E60-ADC2-C0505E595DA1}</a:tableStyleId>
              </a:tblPr>
              <a:tblGrid>
                <a:gridCol w="3053175"/>
                <a:gridCol w="4084125"/>
              </a:tblGrid>
              <a:tr h="381000">
                <a:tc>
                  <a:txBody>
                    <a:bodyPr/>
                    <a:lstStyle/>
                    <a:p>
                      <a:pPr indent="0" lvl="0" marL="0" rtl="0" algn="l">
                        <a:spcBef>
                          <a:spcPts val="0"/>
                        </a:spcBef>
                        <a:spcAft>
                          <a:spcPts val="0"/>
                        </a:spcAft>
                        <a:buNone/>
                      </a:pPr>
                      <a:r>
                        <a:rPr lang="en" sz="1200">
                          <a:latin typeface="Halant"/>
                          <a:ea typeface="Halant"/>
                          <a:cs typeface="Halant"/>
                          <a:sym typeface="Halant"/>
                        </a:rPr>
                        <a:t>Source: George C. Marshall, “Commencement Speech at Harvard University,” June 5, 1947.</a:t>
                      </a:r>
                      <a:endParaRPr sz="12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George C. Marshall was the United States Secretary of State.</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George F. Kennan, “The Sources of Soviet Conduct,” </a:t>
                      </a:r>
                      <a:r>
                        <a:rPr i="1" lang="en" sz="1200">
                          <a:solidFill>
                            <a:schemeClr val="dk1"/>
                          </a:solidFill>
                          <a:latin typeface="Halant"/>
                          <a:ea typeface="Halant"/>
                          <a:cs typeface="Halant"/>
                          <a:sym typeface="Halant"/>
                        </a:rPr>
                        <a:t>Foreign Affairs</a:t>
                      </a:r>
                      <a:r>
                        <a:rPr lang="en" sz="1200">
                          <a:solidFill>
                            <a:schemeClr val="dk1"/>
                          </a:solidFill>
                          <a:latin typeface="Halant"/>
                          <a:ea typeface="Halant"/>
                          <a:cs typeface="Halant"/>
                          <a:sym typeface="Halant"/>
                        </a:rPr>
                        <a:t>, July 1947.</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George F. Kennan was a United States State Department Professional.</a:t>
                      </a:r>
                      <a:endParaRPr sz="1000">
                        <a:solidFill>
                          <a:schemeClr val="dk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Our policy is directed not against any country or doctrine but against hunger, poverty, desperation, and chaos. Its purpose should be the revival of a working economy in the world so as to permit the emergence of political and social conditions in which free institutions can exist… Any government which maneuvers to block the recovery of other countries cannot expect help from us. Furthermore, governments, political parties, or groups which seek to perpetuate human misery in order to profit… politically or </a:t>
                      </a:r>
                      <a:r>
                        <a:rPr lang="en" sz="1200">
                          <a:latin typeface="Inter"/>
                          <a:ea typeface="Inter"/>
                          <a:cs typeface="Inter"/>
                          <a:sym typeface="Inter"/>
                        </a:rPr>
                        <a:t>otherwise</a:t>
                      </a:r>
                      <a:r>
                        <a:rPr lang="en" sz="1200">
                          <a:latin typeface="Inter"/>
                          <a:ea typeface="Inter"/>
                          <a:cs typeface="Inter"/>
                          <a:sym typeface="Inter"/>
                        </a:rPr>
                        <a:t> will encounter the opposition of the United States.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 these circumstances it is clear that the main element of any United States policy towards the Soviet Union must be that of a long-term, patient but firm and vigilant containment of Russian expansive tendencies….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It is clear that the United States cannot expect in the foreseeable future to enjoy political intimacy with the Soviet regime. It must continue to regard the Soviet Union as a rival, not a partner, in the political arena. It must continue to expect that Soviet policies will reflect no abstract love of peace and stability, no real faith in the possibility of a permanent happy coexistence of the Socialist and capitalist worlds, but rather  a cautious, persistent pressure towards the disruption and weakening of all rival influence and rival power.” </a:t>
                      </a:r>
                      <a:endParaRPr sz="1200">
                        <a:latin typeface="Inter"/>
                        <a:ea typeface="Inter"/>
                        <a:cs typeface="Inter"/>
                        <a:sym typeface="Inter"/>
                      </a:endParaRPr>
                    </a:p>
                  </a:txBody>
                  <a:tcPr marT="91425" marB="91425" marR="91425" marL="91425"/>
                </a:tc>
              </a:tr>
            </a:tbl>
          </a:graphicData>
        </a:graphic>
      </p:graphicFrame>
      <p:sp>
        <p:nvSpPr>
          <p:cNvPr id="255" name="Google Shape;255;p54"/>
          <p:cNvSpPr txBox="1"/>
          <p:nvPr/>
        </p:nvSpPr>
        <p:spPr>
          <a:xfrm>
            <a:off x="304800" y="5562600"/>
            <a:ext cx="7137300" cy="3879000"/>
          </a:xfrm>
          <a:prstGeom prst="rect">
            <a:avLst/>
          </a:prstGeom>
          <a:noFill/>
          <a:ln>
            <a:noFill/>
          </a:ln>
        </p:spPr>
        <p:txBody>
          <a:bodyPr anchorCtr="0" anchor="t" bIns="91425" lIns="91425" spcFirstLastPara="1" rIns="91425" wrap="square" tIns="91425">
            <a:spAutoFit/>
          </a:bodyPr>
          <a:lstStyle/>
          <a:p>
            <a:pPr indent="-304800" lvl="0" marL="457200" marR="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U.S. State Department officials argue about a proper </a:t>
            </a:r>
            <a:r>
              <a:rPr lang="en" sz="1200">
                <a:solidFill>
                  <a:schemeClr val="dk1"/>
                </a:solidFill>
                <a:latin typeface="Inter"/>
                <a:ea typeface="Inter"/>
                <a:cs typeface="Inter"/>
                <a:sym typeface="Inter"/>
              </a:rPr>
              <a:t>foreign</a:t>
            </a:r>
            <a:r>
              <a:rPr lang="en" sz="1200">
                <a:solidFill>
                  <a:schemeClr val="dk1"/>
                </a:solidFill>
                <a:latin typeface="Inter"/>
                <a:ea typeface="Inter"/>
                <a:cs typeface="Inter"/>
                <a:sym typeface="Inter"/>
              </a:rPr>
              <a:t> policy approach?</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t/>
            </a:r>
            <a:endParaRPr b="1" sz="1200">
              <a:solidFill>
                <a:srgbClr val="E95C3D"/>
              </a:solidFill>
              <a:latin typeface="Inter"/>
              <a:ea typeface="Inter"/>
              <a:cs typeface="Inter"/>
              <a:sym typeface="Inter"/>
            </a:endParaRPr>
          </a:p>
          <a:p>
            <a:pPr indent="0" lvl="0" marL="457200" marR="0" rtl="0" algn="l">
              <a:spcBef>
                <a:spcPts val="0"/>
              </a:spcBef>
              <a:spcAft>
                <a:spcPts val="0"/>
              </a:spcAft>
              <a:buNone/>
            </a:pPr>
            <a:r>
              <a:t/>
            </a:r>
            <a:endParaRPr b="1" sz="1200">
              <a:solidFill>
                <a:srgbClr val="E95C3D"/>
              </a:solidFill>
              <a:latin typeface="Inter"/>
              <a:ea typeface="Inter"/>
              <a:cs typeface="Inter"/>
              <a:sym typeface="Inter"/>
            </a:endParaRPr>
          </a:p>
          <a:p>
            <a:pPr indent="0" lvl="0" marL="457200" marR="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the USSR and other communist nations view this ideology as a threat?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marR="0" rtl="0" algn="l">
              <a:spcBef>
                <a:spcPts val="0"/>
              </a:spcBef>
              <a:spcAft>
                <a:spcPts val="0"/>
              </a:spcAft>
              <a:buNone/>
            </a:pPr>
            <a:r>
              <a:t/>
            </a:r>
            <a:endParaRPr sz="1200">
              <a:solidFill>
                <a:schemeClr val="dk1"/>
              </a:solidFill>
              <a:latin typeface="Inter"/>
              <a:ea typeface="Inter"/>
              <a:cs typeface="Inter"/>
              <a:sym typeface="Inter"/>
            </a:endParaRPr>
          </a:p>
          <a:p>
            <a:pPr indent="0" lvl="0" marL="0" marR="0" rtl="0" algn="l">
              <a:spcBef>
                <a:spcPts val="0"/>
              </a:spcBef>
              <a:spcAft>
                <a:spcPts val="0"/>
              </a:spcAft>
              <a:buNone/>
            </a:pPr>
            <a:r>
              <a:rPr lang="en" sz="1200">
                <a:solidFill>
                  <a:schemeClr val="dk1"/>
                </a:solidFill>
                <a:latin typeface="Inter"/>
                <a:ea typeface="Inter"/>
                <a:cs typeface="Inter"/>
                <a:sym typeface="Inter"/>
              </a:rPr>
              <a:t>View </a:t>
            </a:r>
            <a:r>
              <a:rPr lang="en" sz="1200" u="sng">
                <a:solidFill>
                  <a:schemeClr val="hlink"/>
                </a:solidFill>
                <a:latin typeface="Inter"/>
                <a:ea typeface="Inter"/>
                <a:cs typeface="Inter"/>
                <a:sym typeface="Inter"/>
                <a:hlinkClick r:id="rId5"/>
              </a:rPr>
              <a:t>this political cartoon</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Notice: Describe what is depicted in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t/>
            </a:r>
            <a:endParaRPr b="1" sz="1200">
              <a:solidFill>
                <a:srgbClr val="E95C3D"/>
              </a:solidFill>
              <a:latin typeface="Inter"/>
              <a:ea typeface="Inter"/>
              <a:cs typeface="Inter"/>
              <a:sym typeface="Inter"/>
            </a:endParaRPr>
          </a:p>
          <a:p>
            <a:pPr indent="0" lvl="0" marL="457200" marR="0" rtl="0" algn="l">
              <a:spcBef>
                <a:spcPts val="0"/>
              </a:spcBef>
              <a:spcAft>
                <a:spcPts val="0"/>
              </a:spcAft>
              <a:buNone/>
            </a:pPr>
            <a:r>
              <a:t/>
            </a:r>
            <a:endParaRPr b="1" sz="1200">
              <a:solidFill>
                <a:srgbClr val="E95C3D"/>
              </a:solidFill>
              <a:latin typeface="Inter"/>
              <a:ea typeface="Inter"/>
              <a:cs typeface="Inter"/>
              <a:sym typeface="Inter"/>
            </a:endParaRPr>
          </a:p>
          <a:p>
            <a:pPr indent="0" lvl="0" marL="457200" marR="0" rtl="0" algn="l">
              <a:spcBef>
                <a:spcPts val="0"/>
              </a:spcBef>
              <a:spcAft>
                <a:spcPts val="0"/>
              </a:spcAft>
              <a:buNone/>
            </a:pPr>
            <a:r>
              <a:t/>
            </a:r>
            <a:endParaRPr b="1" sz="1200">
              <a:solidFill>
                <a:srgbClr val="E95C3D"/>
              </a:solidFill>
              <a:latin typeface="Inter"/>
              <a:ea typeface="Inter"/>
              <a:cs typeface="Inter"/>
              <a:sym typeface="Inter"/>
            </a:endParaRPr>
          </a:p>
          <a:p>
            <a:pPr indent="0" lvl="0" marL="457200" marR="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Wonder: What is a question you have about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t/>
            </a:r>
            <a:endParaRPr b="1" sz="1200">
              <a:solidFill>
                <a:srgbClr val="E95C3D"/>
              </a:solidFill>
              <a:latin typeface="Inter"/>
              <a:ea typeface="Inter"/>
              <a:cs typeface="Inter"/>
              <a:sym typeface="Inter"/>
            </a:endParaRPr>
          </a:p>
          <a:p>
            <a:pPr indent="0" lvl="0" marL="0" marR="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Think: What do you think is the message of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9" name="Shape 259"/>
        <p:cNvGrpSpPr/>
        <p:nvPr/>
      </p:nvGrpSpPr>
      <p:grpSpPr>
        <a:xfrm>
          <a:off x="0" y="0"/>
          <a:ext cx="0" cy="0"/>
          <a:chOff x="0" y="0"/>
          <a:chExt cx="0" cy="0"/>
        </a:xfrm>
      </p:grpSpPr>
      <p:sp>
        <p:nvSpPr>
          <p:cNvPr id="260" name="Google Shape;260;p5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261" name="Google Shape;261;p5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62" name="Google Shape;262;p5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63" name="Google Shape;263;p5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64" name="Google Shape;264;p5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65" name="Google Shape;265;p55"/>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United States</a:t>
            </a:r>
            <a:endParaRPr b="1" sz="1800">
              <a:latin typeface="Inter"/>
              <a:ea typeface="Inter"/>
              <a:cs typeface="Inter"/>
              <a:sym typeface="Inter"/>
            </a:endParaRPr>
          </a:p>
        </p:txBody>
      </p:sp>
      <p:sp>
        <p:nvSpPr>
          <p:cNvPr id="266" name="Google Shape;266;p55"/>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USSR</a:t>
            </a:r>
            <a:endParaRPr b="1" sz="1800">
              <a:latin typeface="Inter"/>
              <a:ea typeface="Inter"/>
              <a:cs typeface="Inter"/>
              <a:sym typeface="Inter"/>
            </a:endParaRPr>
          </a:p>
        </p:txBody>
      </p:sp>
      <p:graphicFrame>
        <p:nvGraphicFramePr>
          <p:cNvPr id="267" name="Google Shape;267;p55"/>
          <p:cNvGraphicFramePr/>
          <p:nvPr/>
        </p:nvGraphicFramePr>
        <p:xfrm>
          <a:off x="503824" y="3910029"/>
          <a:ext cx="3000000" cy="3000000"/>
        </p:xfrm>
        <a:graphic>
          <a:graphicData uri="http://schemas.openxmlformats.org/drawingml/2006/table">
            <a:tbl>
              <a:tblPr>
                <a:noFill/>
                <a:tableStyleId>{986E5B5F-E604-4E60-ADC2-C0505E595DA1}</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68" name="Google Shape;268;p55"/>
          <p:cNvGraphicFramePr/>
          <p:nvPr/>
        </p:nvGraphicFramePr>
        <p:xfrm>
          <a:off x="503824" y="6474548"/>
          <a:ext cx="3000000" cy="3000000"/>
        </p:xfrm>
        <a:graphic>
          <a:graphicData uri="http://schemas.openxmlformats.org/drawingml/2006/table">
            <a:tbl>
              <a:tblPr>
                <a:noFill/>
                <a:tableStyleId>{986E5B5F-E604-4E60-ADC2-C0505E595DA1}</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69" name="Google Shape;269;p55"/>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70" name="Google Shape;270;p55"/>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71" name="Google Shape;271;p55"/>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72" name="Google Shape;272;p55"/>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73" name="Google Shape;273;p55"/>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Consider the approaches of the US and USSR to the postwar world. Identify three ways that the US and USSR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74" name="Google Shape;274;p55"/>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